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5" r:id="rId10"/>
    <p:sldId id="267" r:id="rId11"/>
    <p:sldId id="266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0C3533-4B3D-4F5E-8880-1E13A01512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73063"/>
            <a:ext cx="7766936" cy="1646302"/>
          </a:xfrm>
        </p:spPr>
        <p:txBody>
          <a:bodyPr/>
          <a:lstStyle/>
          <a:p>
            <a:pPr algn="ctr"/>
            <a:r>
              <a:rPr lang="de-DE" dirty="0"/>
              <a:t>Internet der Dinge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8054490-D5CE-4354-BA08-490DE5337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1236" y="2540814"/>
            <a:ext cx="8242157" cy="1096899"/>
          </a:xfrm>
        </p:spPr>
        <p:txBody>
          <a:bodyPr>
            <a:noAutofit/>
          </a:bodyPr>
          <a:lstStyle/>
          <a:p>
            <a:pPr algn="ctr"/>
            <a:r>
              <a:rPr lang="de-DE" sz="2400" b="1" dirty="0">
                <a:solidFill>
                  <a:schemeClr val="tx1"/>
                </a:solidFill>
              </a:rPr>
              <a:t>Umsetzung eines prototypischen Smart Home Systems</a:t>
            </a:r>
          </a:p>
          <a:p>
            <a:pPr algn="ctr"/>
            <a:r>
              <a:rPr lang="de-DE" sz="2400" b="1" dirty="0">
                <a:solidFill>
                  <a:schemeClr val="tx1"/>
                </a:solidFill>
              </a:rPr>
              <a:t> mit der EnOcean-Funktechnologie und MQTT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65CB2BB-795E-495D-AFBE-81BE6E642AF3}"/>
              </a:ext>
            </a:extLst>
          </p:cNvPr>
          <p:cNvSpPr txBox="1"/>
          <p:nvPr/>
        </p:nvSpPr>
        <p:spPr>
          <a:xfrm>
            <a:off x="634612" y="4929615"/>
            <a:ext cx="3632598" cy="8715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Christopher Hobert, 7085047</a:t>
            </a:r>
          </a:p>
          <a:p>
            <a:pPr>
              <a:lnSpc>
                <a:spcPct val="150000"/>
              </a:lnSpc>
            </a:pPr>
            <a:r>
              <a:rPr lang="de-DE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Buu</a:t>
            </a:r>
            <a:r>
              <a:rPr lang="de-DE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Hai Dang Trinh, 7092770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496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613D8-7058-4C92-9FAF-7092653C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	Projektumsetzung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9DAA952-F08A-44E5-A785-8B5C43D1160A}"/>
              </a:ext>
            </a:extLst>
          </p:cNvPr>
          <p:cNvSpPr txBox="1"/>
          <p:nvPr/>
        </p:nvSpPr>
        <p:spPr>
          <a:xfrm>
            <a:off x="1013097" y="1386581"/>
            <a:ext cx="3442033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 algn="just">
              <a:lnSpc>
                <a:spcPct val="150000"/>
              </a:lnSpc>
              <a:spcBef>
                <a:spcPts val="200"/>
              </a:spcBef>
            </a:pP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EnOcean2MQTT-Gateway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511C87F-DC12-4AB7-AEF3-DB3B5E6D553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21100" y="8255"/>
            <a:ext cx="4509135" cy="835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09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613D8-7058-4C92-9FAF-7092653C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	Projektumsetzung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9DAA952-F08A-44E5-A785-8B5C43D1160A}"/>
              </a:ext>
            </a:extLst>
          </p:cNvPr>
          <p:cNvSpPr txBox="1"/>
          <p:nvPr/>
        </p:nvSpPr>
        <p:spPr>
          <a:xfrm>
            <a:off x="470225" y="1386581"/>
            <a:ext cx="4527778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 algn="just">
              <a:lnSpc>
                <a:spcPct val="150000"/>
              </a:lnSpc>
              <a:spcBef>
                <a:spcPts val="200"/>
              </a:spcBef>
            </a:pP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EnOcean2MQTT-TemperaturSensor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CCC4135-EC11-4785-83D7-13B51541ED5D}"/>
              </a:ext>
            </a:extLst>
          </p:cNvPr>
          <p:cNvPicPr/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75" t="6664" r="19475"/>
          <a:stretch/>
        </p:blipFill>
        <p:spPr bwMode="auto">
          <a:xfrm rot="10800000">
            <a:off x="6251398" y="1913587"/>
            <a:ext cx="3792961" cy="433481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7298C25-2108-489E-969D-292DD8897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054" y="2476487"/>
            <a:ext cx="8596668" cy="3880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32-Bit-Mikrocontroller ESP32 </a:t>
            </a:r>
          </a:p>
          <a:p>
            <a:pPr>
              <a:lnSpc>
                <a:spcPct val="150000"/>
              </a:lnSpc>
            </a:pPr>
            <a:endParaRPr lang="de-DE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EnOcean-Funktransceiver-Modul TCM 320.</a:t>
            </a:r>
          </a:p>
          <a:p>
            <a:pPr>
              <a:lnSpc>
                <a:spcPct val="150000"/>
              </a:lnSpc>
            </a:pPr>
            <a:endParaRPr lang="de-DE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Temperatur- und Feuchtigkeitssensormodul</a:t>
            </a:r>
            <a:endParaRPr lang="de-DE" dirty="0"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378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613D8-7058-4C92-9FAF-7092653C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	Projektumsetzung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9DAA952-F08A-44E5-A785-8B5C43D1160A}"/>
              </a:ext>
            </a:extLst>
          </p:cNvPr>
          <p:cNvSpPr txBox="1"/>
          <p:nvPr/>
        </p:nvSpPr>
        <p:spPr>
          <a:xfrm>
            <a:off x="470225" y="1386581"/>
            <a:ext cx="4527778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 algn="just">
              <a:lnSpc>
                <a:spcPct val="150000"/>
              </a:lnSpc>
              <a:spcBef>
                <a:spcPts val="200"/>
              </a:spcBef>
            </a:pP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EnOcean2MQTT-TemperaturSensor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B3063A3-315C-4D06-819C-E92BD7FABBE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21911" y="440748"/>
            <a:ext cx="4109209" cy="750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245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45F392-BFF1-42CA-8C68-6D278CEDB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</a:t>
            </a:r>
            <a:r>
              <a:rPr lang="de-DE" dirty="0" err="1"/>
              <a:t>Zusammenfasung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2E4D32-4FA9-4F7C-BCB8-97F7FD6AC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Entwicklung eines prototypischen SmartHome-Systems</a:t>
            </a:r>
          </a:p>
          <a:p>
            <a:pPr lvl="2"/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EnOcean-Funktechnologie </a:t>
            </a:r>
            <a:endParaRPr lang="de-DE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2"/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MQTT</a:t>
            </a:r>
            <a:endParaRPr lang="de-DE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Die EnOcean-Funkmodule bieten eine energieeffiziente Kommunikation.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88956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7B59D6-848F-4244-A6D6-A3700757D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2618" y="2768600"/>
            <a:ext cx="8596668" cy="1320800"/>
          </a:xfrm>
        </p:spPr>
        <p:txBody>
          <a:bodyPr/>
          <a:lstStyle/>
          <a:p>
            <a:r>
              <a:rPr lang="de-DE" dirty="0"/>
              <a:t>Vielen Dank für Ihre Aufmerksamkeit.</a:t>
            </a:r>
            <a:br>
              <a:rPr lang="de-DE" dirty="0"/>
            </a:b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CB564E0-C707-44CF-A466-0CF7D7B1721B}"/>
              </a:ext>
            </a:extLst>
          </p:cNvPr>
          <p:cNvSpPr txBox="1"/>
          <p:nvPr/>
        </p:nvSpPr>
        <p:spPr>
          <a:xfrm>
            <a:off x="5641404" y="5198271"/>
            <a:ext cx="3632598" cy="8715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Christopher Hobert, 7085047</a:t>
            </a:r>
          </a:p>
          <a:p>
            <a:pPr>
              <a:lnSpc>
                <a:spcPct val="150000"/>
              </a:lnSpc>
            </a:pPr>
            <a:r>
              <a:rPr lang="de-DE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Buu</a:t>
            </a:r>
            <a:r>
              <a:rPr lang="de-DE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Hai Dang Trinh, 7092770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9836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B809FD-44E1-4A10-B136-1709E4F72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F0C0C1-4935-4E67-8B06-7CD543447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de-DE" sz="2000" dirty="0"/>
              <a:t>1	Einführung in die EnOcean-Technologie</a:t>
            </a:r>
          </a:p>
          <a:p>
            <a:pPr>
              <a:lnSpc>
                <a:spcPct val="200000"/>
              </a:lnSpc>
            </a:pPr>
            <a:r>
              <a:rPr lang="de-DE" sz="2000" dirty="0"/>
              <a:t>2	Anwendungsbeispiel</a:t>
            </a:r>
          </a:p>
          <a:p>
            <a:pPr>
              <a:lnSpc>
                <a:spcPct val="200000"/>
              </a:lnSpc>
            </a:pPr>
            <a:r>
              <a:rPr lang="de-DE" sz="2000" dirty="0"/>
              <a:t>3	Projektumsetzung</a:t>
            </a:r>
          </a:p>
          <a:p>
            <a:pPr>
              <a:lnSpc>
                <a:spcPct val="200000"/>
              </a:lnSpc>
            </a:pPr>
            <a:r>
              <a:rPr lang="de-DE" sz="2000" dirty="0"/>
              <a:t>4	Zusammenfassung</a:t>
            </a:r>
          </a:p>
        </p:txBody>
      </p:sp>
    </p:spTree>
    <p:extLst>
      <p:ext uri="{BB962C8B-B14F-4D97-AF65-F5344CB8AC3E}">
        <p14:creationId xmlns:p14="http://schemas.microsoft.com/office/powerpoint/2010/main" val="1085332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613D8-7058-4C92-9FAF-7092653C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1. Einführung in die EnOcean-Technologie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F45C36-F006-490E-8D3F-45EFC002D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52868"/>
            <a:ext cx="8596668" cy="3880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/>
              <a:t>Geringer Energieverbrauch</a:t>
            </a:r>
          </a:p>
          <a:p>
            <a:pPr>
              <a:lnSpc>
                <a:spcPct val="150000"/>
              </a:lnSpc>
            </a:pP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Interoperabilität 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cs typeface="Times New Roman" panose="02020603050405020304" pitchFamily="18" charset="0"/>
              </a:rPr>
              <a:t>Eigenschaften</a:t>
            </a:r>
          </a:p>
          <a:p>
            <a:pPr lvl="1">
              <a:lnSpc>
                <a:spcPct val="150000"/>
              </a:lnSpc>
            </a:pP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868 MHz</a:t>
            </a:r>
          </a:p>
          <a:p>
            <a:pPr lvl="1">
              <a:lnSpc>
                <a:spcPct val="150000"/>
              </a:lnSpc>
            </a:pP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125 </a:t>
            </a:r>
            <a:r>
              <a:rPr lang="de-DE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kbit</a:t>
            </a: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/s</a:t>
            </a:r>
            <a:endParaRPr lang="de-DE" sz="1800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 Innenbereich: 30 Meter</a:t>
            </a:r>
          </a:p>
          <a:p>
            <a:pPr lvl="1">
              <a:lnSpc>
                <a:spcPct val="150000"/>
              </a:lnSpc>
            </a:pP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kurzen Übertragungszeit </a:t>
            </a:r>
            <a:r>
              <a:rPr lang="de-DE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von 1 </a:t>
            </a:r>
            <a:r>
              <a:rPr lang="de-DE" sz="1800" dirty="0" err="1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ms</a:t>
            </a: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A40DCDD-745F-46DE-9953-C5B4132C1BFC}"/>
              </a:ext>
            </a:extLst>
          </p:cNvPr>
          <p:cNvSpPr txBox="1"/>
          <p:nvPr/>
        </p:nvSpPr>
        <p:spPr>
          <a:xfrm>
            <a:off x="677334" y="1386580"/>
            <a:ext cx="27879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EnOcean-Funkstandard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5905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613D8-7058-4C92-9FAF-7092653C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1. Einführung in die EnOcean-Technologie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F45C36-F006-490E-8D3F-45EFC002D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766103"/>
            <a:ext cx="8596668" cy="3880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/>
              <a:t>Aus Bewegung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Aus Licht</a:t>
            </a: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cs typeface="Times New Roman" panose="02020603050405020304" pitchFamily="18" charset="0"/>
              </a:rPr>
              <a:t>Aus Temperaturdifferenzen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A40DCDD-745F-46DE-9953-C5B4132C1BFC}"/>
              </a:ext>
            </a:extLst>
          </p:cNvPr>
          <p:cNvSpPr txBox="1"/>
          <p:nvPr/>
        </p:nvSpPr>
        <p:spPr>
          <a:xfrm>
            <a:off x="299025" y="1445303"/>
            <a:ext cx="3544560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 algn="just">
              <a:lnSpc>
                <a:spcPct val="150000"/>
              </a:lnSpc>
              <a:spcBef>
                <a:spcPts val="200"/>
              </a:spcBef>
            </a:pP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Energy-</a:t>
            </a:r>
            <a:r>
              <a:rPr lang="de-DE" sz="1800" b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Harvesting</a:t>
            </a: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-Prinzip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085CB31-4A3E-4662-A198-C9B7C5EE8AF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4347" y="1569233"/>
            <a:ext cx="6337964" cy="356549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5047593-F6C5-4376-A222-7F685DABF11E}"/>
              </a:ext>
            </a:extLst>
          </p:cNvPr>
          <p:cNvSpPr txBox="1"/>
          <p:nvPr/>
        </p:nvSpPr>
        <p:spPr>
          <a:xfrm>
            <a:off x="4422113" y="4832232"/>
            <a:ext cx="6098796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de-DE" sz="18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Quelle: EnOcean</a:t>
            </a:r>
            <a:endParaRPr lang="de-DE" sz="1800" i="1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932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613D8-7058-4C92-9FAF-7092653C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1. Einführung in die EnOcean-Technologie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F45C36-F006-490E-8D3F-45EFC002D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332" y="2860146"/>
            <a:ext cx="8596668" cy="3880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cs typeface="Times New Roman" panose="02020603050405020304" pitchFamily="18" charset="0"/>
              </a:rPr>
              <a:t>Zwei Telegrammarten</a:t>
            </a:r>
          </a:p>
          <a:p>
            <a:pPr lvl="1"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cs typeface="Times New Roman" panose="02020603050405020304" pitchFamily="18" charset="0"/>
              </a:rPr>
              <a:t>Teach-In Telegramm</a:t>
            </a:r>
          </a:p>
          <a:p>
            <a:pPr lvl="1"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cs typeface="Times New Roman" panose="02020603050405020304" pitchFamily="18" charset="0"/>
              </a:rPr>
              <a:t>Data Telegramm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cs typeface="Times New Roman" panose="02020603050405020304" pitchFamily="18" charset="0"/>
              </a:rPr>
              <a:t>EnOcean Equipment </a:t>
            </a:r>
            <a:r>
              <a:rPr lang="de-DE" dirty="0" err="1">
                <a:latin typeface="Arial" panose="020B0604020202020204" pitchFamily="34" charset="0"/>
                <a:cs typeface="Times New Roman" panose="02020603050405020304" pitchFamily="18" charset="0"/>
              </a:rPr>
              <a:t>Profiles</a:t>
            </a:r>
            <a:endParaRPr lang="de-DE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de-DE" dirty="0">
              <a:latin typeface="Arial" panose="020B060402020202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de-DE" dirty="0"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A40DCDD-745F-46DE-9953-C5B4132C1BFC}"/>
              </a:ext>
            </a:extLst>
          </p:cNvPr>
          <p:cNvSpPr txBox="1"/>
          <p:nvPr/>
        </p:nvSpPr>
        <p:spPr>
          <a:xfrm>
            <a:off x="602537" y="1445303"/>
            <a:ext cx="2937535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 algn="just">
              <a:lnSpc>
                <a:spcPct val="150000"/>
              </a:lnSpc>
              <a:spcBef>
                <a:spcPts val="200"/>
              </a:spcBef>
            </a:pP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EnOcean-Telegramm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71092F4-571E-4DAC-BA11-00669973683B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4" r="754" b="10090"/>
          <a:stretch/>
        </p:blipFill>
        <p:spPr bwMode="auto">
          <a:xfrm>
            <a:off x="4242206" y="2149376"/>
            <a:ext cx="6333497" cy="30961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85F125F-688F-48C1-82D2-590F98CC6D74}"/>
              </a:ext>
            </a:extLst>
          </p:cNvPr>
          <p:cNvSpPr txBox="1"/>
          <p:nvPr/>
        </p:nvSpPr>
        <p:spPr>
          <a:xfrm>
            <a:off x="5255702" y="5279830"/>
            <a:ext cx="60987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Struktur eines Telegramms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1393386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613D8-7058-4C92-9FAF-7092653C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	Anwendungsbeispiel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17AA979-8193-4E24-A7CD-5886756929F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893" y="1270000"/>
            <a:ext cx="7961550" cy="4583077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ADAEDE7-98C9-484C-885B-168438C2E134}"/>
              </a:ext>
            </a:extLst>
          </p:cNvPr>
          <p:cNvSpPr txBox="1"/>
          <p:nvPr/>
        </p:nvSpPr>
        <p:spPr>
          <a:xfrm>
            <a:off x="1926270" y="6000817"/>
            <a:ext cx="60987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Smart Home Systems mit der EnOcean-Funktechnologie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701383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613D8-7058-4C92-9FAF-7092653C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	Projektumsetzung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9DAA952-F08A-44E5-A785-8B5C43D1160A}"/>
              </a:ext>
            </a:extLst>
          </p:cNvPr>
          <p:cNvSpPr txBox="1"/>
          <p:nvPr/>
        </p:nvSpPr>
        <p:spPr>
          <a:xfrm>
            <a:off x="0" y="1386581"/>
            <a:ext cx="5468228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 algn="just">
              <a:lnSpc>
                <a:spcPct val="150000"/>
              </a:lnSpc>
              <a:spcBef>
                <a:spcPts val="200"/>
              </a:spcBef>
            </a:pP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Home-</a:t>
            </a:r>
            <a:r>
              <a:rPr lang="de-DE" sz="1800" b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Assistant</a:t>
            </a: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-OS und MQTT-Integration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3C6ED73-D6D9-4078-83FE-A31D15354D7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814832" y="3184510"/>
            <a:ext cx="3025140" cy="75438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97C1BA2-1561-4F1D-878D-4A93E9557D7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440637" y="5128260"/>
            <a:ext cx="4206240" cy="1120140"/>
          </a:xfrm>
          <a:prstGeom prst="rect">
            <a:avLst/>
          </a:prstGeom>
        </p:spPr>
      </p:pic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0035E2C9-1E5D-40B2-A906-7BC515C78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611" y="2476487"/>
            <a:ext cx="8596668" cy="3880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uf dem Raspberry Pi</a:t>
            </a:r>
          </a:p>
          <a:p>
            <a:pPr>
              <a:lnSpc>
                <a:spcPct val="150000"/>
              </a:lnSpc>
            </a:pPr>
            <a:endParaRPr lang="de-DE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EnOcean- und MQTT Broker-Integration.</a:t>
            </a:r>
          </a:p>
          <a:p>
            <a:pPr>
              <a:lnSpc>
                <a:spcPct val="150000"/>
              </a:lnSpc>
            </a:pPr>
            <a:endParaRPr lang="de-DE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cs typeface="Times New Roman" panose="02020603050405020304" pitchFamily="18" charset="0"/>
              </a:rPr>
              <a:t>Konfiguration einer MQTT-</a:t>
            </a:r>
            <a:r>
              <a:rPr lang="de-DE" dirty="0" err="1">
                <a:latin typeface="Arial" panose="020B0604020202020204" pitchFamily="34" charset="0"/>
                <a:cs typeface="Times New Roman" panose="02020603050405020304" pitchFamily="18" charset="0"/>
              </a:rPr>
              <a:t>EntitätAus</a:t>
            </a:r>
            <a:r>
              <a:rPr lang="de-DE" dirty="0">
                <a:latin typeface="Arial" panose="020B0604020202020204" pitchFamily="34" charset="0"/>
                <a:cs typeface="Times New Roman" panose="02020603050405020304" pitchFamily="18" charset="0"/>
              </a:rPr>
              <a:t> Temperaturdifferenzen</a:t>
            </a:r>
          </a:p>
        </p:txBody>
      </p:sp>
    </p:spTree>
    <p:extLst>
      <p:ext uri="{BB962C8B-B14F-4D97-AF65-F5344CB8AC3E}">
        <p14:creationId xmlns:p14="http://schemas.microsoft.com/office/powerpoint/2010/main" val="3969341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613D8-7058-4C92-9FAF-7092653C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	Projektumsetzung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ADAEDE7-98C9-484C-885B-168438C2E134}"/>
              </a:ext>
            </a:extLst>
          </p:cNvPr>
          <p:cNvSpPr txBox="1"/>
          <p:nvPr/>
        </p:nvSpPr>
        <p:spPr>
          <a:xfrm>
            <a:off x="3679569" y="5879068"/>
            <a:ext cx="60987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Home-</a:t>
            </a:r>
            <a:r>
              <a:rPr lang="de-DE" sz="18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Assistant</a:t>
            </a:r>
            <a:r>
              <a:rPr lang="de-DE" sz="18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-Übersicht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9DAA952-F08A-44E5-A785-8B5C43D1160A}"/>
              </a:ext>
            </a:extLst>
          </p:cNvPr>
          <p:cNvSpPr txBox="1"/>
          <p:nvPr/>
        </p:nvSpPr>
        <p:spPr>
          <a:xfrm>
            <a:off x="0" y="1386581"/>
            <a:ext cx="5468228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 algn="just">
              <a:lnSpc>
                <a:spcPct val="150000"/>
              </a:lnSpc>
              <a:spcBef>
                <a:spcPts val="200"/>
              </a:spcBef>
            </a:pP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Home-</a:t>
            </a:r>
            <a:r>
              <a:rPr lang="de-DE" sz="1800" b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Assistant</a:t>
            </a: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-OS und MQTT-Integration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2CE5DF8-2118-450E-9777-E52AD98ED90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81605" y="2039457"/>
            <a:ext cx="8280882" cy="354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43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E613D8-7058-4C92-9FAF-7092653C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	Projektumsetzung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9DAA952-F08A-44E5-A785-8B5C43D1160A}"/>
              </a:ext>
            </a:extLst>
          </p:cNvPr>
          <p:cNvSpPr txBox="1"/>
          <p:nvPr/>
        </p:nvSpPr>
        <p:spPr>
          <a:xfrm>
            <a:off x="1013097" y="1386581"/>
            <a:ext cx="3442033" cy="456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 algn="just">
              <a:lnSpc>
                <a:spcPct val="150000"/>
              </a:lnSpc>
              <a:spcBef>
                <a:spcPts val="200"/>
              </a:spcBef>
            </a:pPr>
            <a:r>
              <a:rPr lang="de-DE" sz="1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EnOcean2MQTT-Gateway</a:t>
            </a:r>
          </a:p>
        </p:txBody>
      </p:sp>
      <p:pic>
        <p:nvPicPr>
          <p:cNvPr id="11" name="Grafik 10" descr="Ein Bild, das Elektronik, Adapter enthält.&#10;&#10;Automatisch generierte Beschreibung">
            <a:extLst>
              <a:ext uri="{FF2B5EF4-FFF2-40B4-BE49-F238E27FC236}">
                <a16:creationId xmlns:a16="http://schemas.microsoft.com/office/drawing/2014/main" id="{1202A8E5-3D7A-4397-ADDE-F60A4C703176}"/>
              </a:ext>
            </a:extLst>
          </p:cNvPr>
          <p:cNvPicPr/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5" t="8221" r="1859" b="10854"/>
          <a:stretch/>
        </p:blipFill>
        <p:spPr bwMode="auto">
          <a:xfrm rot="16200000">
            <a:off x="5744604" y="1422550"/>
            <a:ext cx="4818308" cy="53288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14EA3326-3BD9-437A-AC07-083752C54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054" y="2476487"/>
            <a:ext cx="8596668" cy="3880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32-Bit-Mikrocontroller ESP32 </a:t>
            </a:r>
          </a:p>
          <a:p>
            <a:pPr>
              <a:lnSpc>
                <a:spcPct val="150000"/>
              </a:lnSpc>
            </a:pPr>
            <a:endParaRPr lang="de-DE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de-DE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EnOcean-Funktransceiver-Modul TCM 320.</a:t>
            </a:r>
          </a:p>
          <a:p>
            <a:pPr>
              <a:lnSpc>
                <a:spcPct val="150000"/>
              </a:lnSpc>
            </a:pPr>
            <a:endParaRPr lang="de-DE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de-DE" dirty="0">
                <a:latin typeface="Arial" panose="020B0604020202020204" pitchFamily="34" charset="0"/>
                <a:cs typeface="Times New Roman" panose="02020603050405020304" pitchFamily="18" charset="0"/>
              </a:rPr>
              <a:t>RGB-LED</a:t>
            </a:r>
          </a:p>
        </p:txBody>
      </p:sp>
    </p:spTree>
    <p:extLst>
      <p:ext uri="{BB962C8B-B14F-4D97-AF65-F5344CB8AC3E}">
        <p14:creationId xmlns:p14="http://schemas.microsoft.com/office/powerpoint/2010/main" val="90146719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213</Words>
  <Application>Microsoft Office PowerPoint</Application>
  <PresentationFormat>Breitbild</PresentationFormat>
  <Paragraphs>70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Trebuchet MS</vt:lpstr>
      <vt:lpstr>Verdana</vt:lpstr>
      <vt:lpstr>Wingdings 3</vt:lpstr>
      <vt:lpstr>Facette</vt:lpstr>
      <vt:lpstr>Internet der Dinge</vt:lpstr>
      <vt:lpstr>Übersicht</vt:lpstr>
      <vt:lpstr>1. Einführung in die EnOcean-Technologie </vt:lpstr>
      <vt:lpstr>1. Einführung in die EnOcean-Technologie </vt:lpstr>
      <vt:lpstr>1. Einführung in die EnOcean-Technologie </vt:lpstr>
      <vt:lpstr>2. Anwendungsbeispiel</vt:lpstr>
      <vt:lpstr>3. Projektumsetzung</vt:lpstr>
      <vt:lpstr>3. Projektumsetzung</vt:lpstr>
      <vt:lpstr>3. Projektumsetzung</vt:lpstr>
      <vt:lpstr>3. Projektumsetzung</vt:lpstr>
      <vt:lpstr>3. Projektumsetzung</vt:lpstr>
      <vt:lpstr>3. Projektumsetzung</vt:lpstr>
      <vt:lpstr>4. Zusammenfasung</vt:lpstr>
      <vt:lpstr>Vielen Dank für Ihre Aufmerksamkeit.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der Dinge</dc:title>
  <dc:creator>Trinh Dang</dc:creator>
  <cp:lastModifiedBy>Trinh Dang</cp:lastModifiedBy>
  <cp:revision>10</cp:revision>
  <dcterms:created xsi:type="dcterms:W3CDTF">2021-02-01T11:41:49Z</dcterms:created>
  <dcterms:modified xsi:type="dcterms:W3CDTF">2021-02-01T13:24:40Z</dcterms:modified>
</cp:coreProperties>
</file>

<file path=docProps/thumbnail.jpeg>
</file>